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9" r:id="rId4"/>
    <p:sldId id="264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9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8549-BBE5-4E6C-A04E-BCC33ACD7BA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13D6-D503-4E2C-B733-F222E8D55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8549-BBE5-4E6C-A04E-BCC33ACD7BA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13D6-D503-4E2C-B733-F222E8D55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8549-BBE5-4E6C-A04E-BCC33ACD7BA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13D6-D503-4E2C-B733-F222E8D55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8549-BBE5-4E6C-A04E-BCC33ACD7BA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13D6-D503-4E2C-B733-F222E8D55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8549-BBE5-4E6C-A04E-BCC33ACD7BA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13D6-D503-4E2C-B733-F222E8D55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8549-BBE5-4E6C-A04E-BCC33ACD7BA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13D6-D503-4E2C-B733-F222E8D5521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8549-BBE5-4E6C-A04E-BCC33ACD7BA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13D6-D503-4E2C-B733-F222E8D55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8549-BBE5-4E6C-A04E-BCC33ACD7BA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13D6-D503-4E2C-B733-F222E8D55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8549-BBE5-4E6C-A04E-BCC33ACD7BA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13D6-D503-4E2C-B733-F222E8D55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8549-BBE5-4E6C-A04E-BCC33ACD7BA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A13D6-D503-4E2C-B733-F222E8D55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8549-BBE5-4E6C-A04E-BCC33ACD7BA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13D6-D503-4E2C-B733-F222E8D55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8AB8549-BBE5-4E6C-A04E-BCC33ACD7BA2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D8A13D6-D503-4E2C-B733-F222E8D552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319821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Муниципальное бюджетное образовательное учреждение детский сад №55 г. </a:t>
            </a:r>
            <a:r>
              <a:rPr lang="ru-RU" sz="2400" dirty="0" err="1" smtClean="0"/>
              <a:t>тверь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>Международный день</a:t>
            </a:r>
            <a:br>
              <a:rPr lang="ru-RU" dirty="0" smtClean="0"/>
            </a:br>
            <a:r>
              <a:rPr lang="ru-RU" dirty="0" smtClean="0"/>
              <a:t>скороговорок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429000"/>
            <a:ext cx="8856984" cy="3096344"/>
          </a:xfrm>
        </p:spPr>
        <p:txBody>
          <a:bodyPr>
            <a:normAutofit/>
          </a:bodyPr>
          <a:lstStyle/>
          <a:p>
            <a:endParaRPr lang="ru-RU" sz="4400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3600" dirty="0" smtClean="0">
                <a:latin typeface="Comic Sans MS" panose="030F0702030302020204" pitchFamily="66" charset="0"/>
              </a:rPr>
              <a:t>«Егоркины скороговорки»</a:t>
            </a:r>
            <a:endParaRPr lang="ru-RU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1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236396" cy="5328592"/>
          </a:xfrm>
        </p:spPr>
        <p:txBody>
          <a:bodyPr>
            <a:noAutofit/>
          </a:bodyPr>
          <a:lstStyle/>
          <a:p>
            <a:pPr algn="ctr"/>
            <a:r>
              <a:rPr lang="ru-RU" sz="1800" b="0" dirty="0">
                <a:latin typeface="Arial Black" panose="020B0A04020102020204" pitchFamily="34" charset="0"/>
              </a:rPr>
              <a:t>Дикция является неотъемлемой частью воспитания звуковой культуры речи </a:t>
            </a:r>
            <a:r>
              <a:rPr lang="ru-RU" sz="1800" b="0" dirty="0" smtClean="0">
                <a:latin typeface="Arial Black" panose="020B0A04020102020204" pitchFamily="34" charset="0"/>
              </a:rPr>
              <a:t>и характеризует </a:t>
            </a:r>
            <a:r>
              <a:rPr lang="ru-RU" sz="1800" b="0" dirty="0">
                <a:latin typeface="Arial Black" panose="020B0A04020102020204" pitchFamily="34" charset="0"/>
              </a:rPr>
              <a:t>произносительные качества звучащей речи.</a:t>
            </a:r>
          </a:p>
          <a:p>
            <a:r>
              <a:rPr lang="ru-RU" sz="1400" b="0" dirty="0">
                <a:latin typeface="Comic Sans MS" panose="030F0702030302020204" pitchFamily="66" charset="0"/>
              </a:rPr>
              <a:t>В тоже время в каждом возрастном периоде у детей имеются свои недостатки </a:t>
            </a:r>
            <a:r>
              <a:rPr lang="ru-RU" sz="1400" b="0" dirty="0" smtClean="0">
                <a:latin typeface="Comic Sans MS" panose="030F0702030302020204" pitchFamily="66" charset="0"/>
              </a:rPr>
              <a:t>в развитии </a:t>
            </a:r>
            <a:r>
              <a:rPr lang="ru-RU" sz="1400" b="0" dirty="0">
                <a:latin typeface="Comic Sans MS" panose="030F0702030302020204" pitchFamily="66" charset="0"/>
              </a:rPr>
              <a:t>дикции. У детей дошкольного возраста отмечается быстрая нечеткая речь,</a:t>
            </a:r>
          </a:p>
          <a:p>
            <a:r>
              <a:rPr lang="ru-RU" sz="1400" b="0" dirty="0">
                <a:latin typeface="Comic Sans MS" panose="030F0702030302020204" pitchFamily="66" charset="0"/>
              </a:rPr>
              <a:t>при которой ребенок недостаточно открывает рот, слабо артикулирует звуки. </a:t>
            </a:r>
            <a:r>
              <a:rPr lang="ru-RU" sz="1400" b="0" dirty="0" smtClean="0">
                <a:latin typeface="Comic Sans MS" panose="030F0702030302020204" pitchFamily="66" charset="0"/>
              </a:rPr>
              <a:t>Эти особенности </a:t>
            </a:r>
            <a:r>
              <a:rPr lang="ru-RU" sz="1400" b="0" dirty="0">
                <a:latin typeface="Comic Sans MS" panose="030F0702030302020204" pitchFamily="66" charset="0"/>
              </a:rPr>
              <a:t>не являются патологическими, они объясняются медленным </a:t>
            </a:r>
            <a:r>
              <a:rPr lang="ru-RU" sz="1400" b="0" dirty="0" smtClean="0">
                <a:latin typeface="Comic Sans MS" panose="030F0702030302020204" pitchFamily="66" charset="0"/>
              </a:rPr>
              <a:t>развитием моторики </a:t>
            </a:r>
            <a:r>
              <a:rPr lang="ru-RU" sz="1400" b="0" dirty="0" err="1">
                <a:latin typeface="Comic Sans MS" panose="030F0702030302020204" pitchFamily="66" charset="0"/>
              </a:rPr>
              <a:t>речедвигательного</a:t>
            </a:r>
            <a:r>
              <a:rPr lang="ru-RU" sz="1400" b="0" dirty="0">
                <a:latin typeface="Comic Sans MS" panose="030F0702030302020204" pitchFamily="66" charset="0"/>
              </a:rPr>
              <a:t> аппарата.</a:t>
            </a:r>
          </a:p>
          <a:p>
            <a:r>
              <a:rPr lang="ru-RU" sz="1400" b="0" dirty="0">
                <a:latin typeface="Comic Sans MS" panose="030F0702030302020204" pitchFamily="66" charset="0"/>
              </a:rPr>
              <a:t>В подготовительном к школе возрасте </a:t>
            </a:r>
            <a:r>
              <a:rPr lang="ru-RU" sz="1400" b="0" dirty="0" smtClean="0">
                <a:latin typeface="Comic Sans MS" panose="030F0702030302020204" pitchFamily="66" charset="0"/>
              </a:rPr>
              <a:t>выработка</a:t>
            </a:r>
          </a:p>
          <a:p>
            <a:r>
              <a:rPr lang="ru-RU" sz="1400" b="0" dirty="0" smtClean="0">
                <a:latin typeface="Comic Sans MS" panose="030F0702030302020204" pitchFamily="66" charset="0"/>
              </a:rPr>
              <a:t> </a:t>
            </a:r>
            <a:r>
              <a:rPr lang="ru-RU" sz="1400" b="0" dirty="0">
                <a:latin typeface="Comic Sans MS" panose="030F0702030302020204" pitchFamily="66" charset="0"/>
              </a:rPr>
              <a:t>внятности </a:t>
            </a:r>
            <a:r>
              <a:rPr lang="ru-RU" sz="1400" b="0" dirty="0" smtClean="0">
                <a:latin typeface="Comic Sans MS" panose="030F0702030302020204" pitchFamily="66" charset="0"/>
              </a:rPr>
              <a:t>произношения является </a:t>
            </a:r>
            <a:r>
              <a:rPr lang="ru-RU" sz="1400" b="0" dirty="0">
                <a:latin typeface="Comic Sans MS" panose="030F0702030302020204" pitchFamily="66" charset="0"/>
              </a:rPr>
              <a:t>специальной задачей </a:t>
            </a:r>
            <a:r>
              <a:rPr lang="ru-RU" sz="1400" b="0" dirty="0" smtClean="0">
                <a:latin typeface="Comic Sans MS" panose="030F0702030302020204" pitchFamily="66" charset="0"/>
              </a:rPr>
              <a:t>занятий</a:t>
            </a:r>
          </a:p>
          <a:p>
            <a:r>
              <a:rPr lang="ru-RU" sz="1400" b="0" dirty="0" smtClean="0">
                <a:latin typeface="Comic Sans MS" panose="030F0702030302020204" pitchFamily="66" charset="0"/>
              </a:rPr>
              <a:t> </a:t>
            </a:r>
            <a:r>
              <a:rPr lang="ru-RU" sz="1400" b="0" dirty="0">
                <a:latin typeface="Comic Sans MS" panose="030F0702030302020204" pitchFamily="66" charset="0"/>
              </a:rPr>
              <a:t>по развитию речи. </a:t>
            </a:r>
            <a:r>
              <a:rPr lang="ru-RU" sz="1400" b="0" dirty="0" smtClean="0">
                <a:latin typeface="Comic Sans MS" panose="030F0702030302020204" pitchFamily="66" charset="0"/>
              </a:rPr>
              <a:t>Для </a:t>
            </a:r>
            <a:r>
              <a:rPr lang="ru-RU" sz="1400" b="0" dirty="0">
                <a:latin typeface="Comic Sans MS" panose="030F0702030302020204" pitchFamily="66" charset="0"/>
              </a:rPr>
              <a:t>её решения в </a:t>
            </a:r>
            <a:r>
              <a:rPr lang="ru-RU" sz="1400" b="0" dirty="0" smtClean="0">
                <a:latin typeface="Comic Sans MS" panose="030F0702030302020204" pitchFamily="66" charset="0"/>
              </a:rPr>
              <a:t>группе используют</a:t>
            </a:r>
          </a:p>
          <a:p>
            <a:r>
              <a:rPr lang="ru-RU" sz="1400" b="0" dirty="0" smtClean="0">
                <a:latin typeface="Comic Sans MS" panose="030F0702030302020204" pitchFamily="66" charset="0"/>
              </a:rPr>
              <a:t> </a:t>
            </a:r>
            <a:r>
              <a:rPr lang="ru-RU" sz="1400" b="0" dirty="0">
                <a:latin typeface="Comic Sans MS" panose="030F0702030302020204" pitchFamily="66" charset="0"/>
              </a:rPr>
              <a:t>специальные методы </a:t>
            </a:r>
            <a:r>
              <a:rPr lang="ru-RU" sz="1400" b="0" dirty="0" smtClean="0">
                <a:latin typeface="Comic Sans MS" panose="030F0702030302020204" pitchFamily="66" charset="0"/>
              </a:rPr>
              <a:t>и </a:t>
            </a:r>
            <a:r>
              <a:rPr lang="ru-RU" sz="1400" b="0" dirty="0">
                <a:latin typeface="Comic Sans MS" panose="030F0702030302020204" pitchFamily="66" charset="0"/>
              </a:rPr>
              <a:t>приемы.</a:t>
            </a:r>
          </a:p>
          <a:p>
            <a:r>
              <a:rPr lang="ru-RU" sz="1400" b="0" dirty="0">
                <a:latin typeface="Comic Sans MS" panose="030F0702030302020204" pitchFamily="66" charset="0"/>
              </a:rPr>
              <a:t>Недостатки в развитии дикции неблагоприятно </a:t>
            </a:r>
            <a:r>
              <a:rPr lang="ru-RU" sz="1400" b="0" dirty="0" smtClean="0">
                <a:latin typeface="Comic Sans MS" panose="030F0702030302020204" pitchFamily="66" charset="0"/>
              </a:rPr>
              <a:t>отражаются</a:t>
            </a:r>
          </a:p>
          <a:p>
            <a:r>
              <a:rPr lang="ru-RU" sz="1400" b="0" dirty="0" smtClean="0">
                <a:latin typeface="Comic Sans MS" panose="030F0702030302020204" pitchFamily="66" charset="0"/>
              </a:rPr>
              <a:t> </a:t>
            </a:r>
            <a:r>
              <a:rPr lang="ru-RU" sz="1400" b="0" dirty="0">
                <a:latin typeface="Comic Sans MS" panose="030F0702030302020204" pitchFamily="66" charset="0"/>
              </a:rPr>
              <a:t>на личности </a:t>
            </a:r>
            <a:r>
              <a:rPr lang="ru-RU" sz="1400" b="0" dirty="0" smtClean="0">
                <a:latin typeface="Comic Sans MS" panose="030F0702030302020204" pitchFamily="66" charset="0"/>
              </a:rPr>
              <a:t>ребенка: он </a:t>
            </a:r>
            <a:r>
              <a:rPr lang="ru-RU" sz="1400" b="0" dirty="0">
                <a:latin typeface="Comic Sans MS" panose="030F0702030302020204" pitchFamily="66" charset="0"/>
              </a:rPr>
              <a:t>становиться замкнутым, резким, </a:t>
            </a:r>
            <a:endParaRPr lang="ru-RU" sz="1400" b="0" dirty="0" smtClean="0">
              <a:latin typeface="Comic Sans MS" panose="030F0702030302020204" pitchFamily="66" charset="0"/>
            </a:endParaRPr>
          </a:p>
          <a:p>
            <a:r>
              <a:rPr lang="ru-RU" sz="1400" b="0" dirty="0" smtClean="0">
                <a:latin typeface="Comic Sans MS" panose="030F0702030302020204" pitchFamily="66" charset="0"/>
              </a:rPr>
              <a:t>неусидчивым. У </a:t>
            </a:r>
            <a:r>
              <a:rPr lang="ru-RU" sz="1400" b="0" dirty="0">
                <a:latin typeface="Comic Sans MS" panose="030F0702030302020204" pitchFamily="66" charset="0"/>
              </a:rPr>
              <a:t>него </a:t>
            </a:r>
            <a:r>
              <a:rPr lang="ru-RU" sz="1400" b="0" dirty="0" smtClean="0">
                <a:latin typeface="Comic Sans MS" panose="030F0702030302020204" pitchFamily="66" charset="0"/>
              </a:rPr>
              <a:t>падает любознательность, что </a:t>
            </a:r>
            <a:r>
              <a:rPr lang="ru-RU" sz="1400" b="0" dirty="0">
                <a:latin typeface="Comic Sans MS" panose="030F0702030302020204" pitchFamily="66" charset="0"/>
              </a:rPr>
              <a:t>значительно </a:t>
            </a:r>
            <a:endParaRPr lang="ru-RU" sz="1400" b="0" dirty="0" smtClean="0">
              <a:latin typeface="Comic Sans MS" panose="030F0702030302020204" pitchFamily="66" charset="0"/>
            </a:endParaRPr>
          </a:p>
          <a:p>
            <a:r>
              <a:rPr lang="ru-RU" sz="1400" b="0" dirty="0" smtClean="0">
                <a:latin typeface="Comic Sans MS" panose="030F0702030302020204" pitchFamily="66" charset="0"/>
              </a:rPr>
              <a:t>влияет </a:t>
            </a:r>
            <a:r>
              <a:rPr lang="ru-RU" sz="1400" b="0" dirty="0">
                <a:latin typeface="Comic Sans MS" panose="030F0702030302020204" pitchFamily="66" charset="0"/>
              </a:rPr>
              <a:t>впоследствии на успеваемость в </a:t>
            </a:r>
            <a:r>
              <a:rPr lang="ru-RU" sz="1400" b="0" dirty="0" smtClean="0">
                <a:latin typeface="Comic Sans MS" panose="030F0702030302020204" pitchFamily="66" charset="0"/>
              </a:rPr>
              <a:t>школе, а </a:t>
            </a:r>
            <a:r>
              <a:rPr lang="ru-RU" sz="1400" b="0" dirty="0">
                <a:latin typeface="Comic Sans MS" panose="030F0702030302020204" pitchFamily="66" charset="0"/>
              </a:rPr>
              <a:t>также </a:t>
            </a:r>
            <a:r>
              <a:rPr lang="ru-RU" sz="1400" b="0" dirty="0" smtClean="0">
                <a:latin typeface="Comic Sans MS" panose="030F0702030302020204" pitchFamily="66" charset="0"/>
              </a:rPr>
              <a:t>на</a:t>
            </a:r>
          </a:p>
          <a:p>
            <a:r>
              <a:rPr lang="ru-RU" sz="1400" b="0" dirty="0" smtClean="0">
                <a:latin typeface="Comic Sans MS" panose="030F0702030302020204" pitchFamily="66" charset="0"/>
              </a:rPr>
              <a:t> психосоматическое </a:t>
            </a:r>
            <a:r>
              <a:rPr lang="ru-RU" sz="1400" b="0" dirty="0">
                <a:latin typeface="Comic Sans MS" panose="030F0702030302020204" pitchFamily="66" charset="0"/>
              </a:rPr>
              <a:t>здоровье ребенка.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397" y="2163186"/>
            <a:ext cx="3049091" cy="435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4112">
            <a:off x="938527" y="2090373"/>
            <a:ext cx="2784871" cy="388843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8669">
            <a:off x="5380418" y="1931783"/>
            <a:ext cx="2784871" cy="388843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191032"/>
          </a:xfrm>
        </p:spPr>
        <p:txBody>
          <a:bodyPr/>
          <a:lstStyle/>
          <a:p>
            <a:r>
              <a:rPr lang="ru-RU" sz="1800" dirty="0">
                <a:latin typeface="Comic Sans MS" panose="030F0702030302020204" pitchFamily="66" charset="0"/>
              </a:rPr>
              <a:t>Цель </a:t>
            </a:r>
            <a:r>
              <a:rPr lang="ru-RU" sz="1800" dirty="0" smtClean="0">
                <a:latin typeface="Comic Sans MS" panose="030F0702030302020204" pitchFamily="66" charset="0"/>
              </a:rPr>
              <a:t>: продолжить </a:t>
            </a:r>
            <a:r>
              <a:rPr lang="ru-RU" sz="1800" dirty="0">
                <a:latin typeface="Comic Sans MS" panose="030F0702030302020204" pitchFamily="66" charset="0"/>
              </a:rPr>
              <a:t>Формировать правильное произношение, артикуляцию; </a:t>
            </a:r>
            <a:r>
              <a:rPr lang="ru-RU" sz="1800" dirty="0" smtClean="0">
                <a:latin typeface="Comic Sans MS" panose="030F0702030302020204" pitchFamily="66" charset="0"/>
              </a:rPr>
              <a:t>учить детей </a:t>
            </a:r>
            <a:r>
              <a:rPr lang="ru-RU" sz="1800" dirty="0">
                <a:latin typeface="Comic Sans MS" panose="030F0702030302020204" pitchFamily="66" charset="0"/>
              </a:rPr>
              <a:t>быстро и </a:t>
            </a:r>
            <a:r>
              <a:rPr lang="ru-RU" sz="1800" dirty="0" smtClean="0">
                <a:latin typeface="Comic Sans MS" panose="030F0702030302020204" pitchFamily="66" charset="0"/>
              </a:rPr>
              <a:t>четко проговаривать </a:t>
            </a:r>
            <a:r>
              <a:rPr lang="ru-RU" sz="1800" dirty="0">
                <a:latin typeface="Comic Sans MS" panose="030F0702030302020204" pitchFamily="66" charset="0"/>
              </a:rPr>
              <a:t>труднопроизносимые слова и </a:t>
            </a:r>
            <a:r>
              <a:rPr lang="ru-RU" sz="1800" dirty="0" smtClean="0">
                <a:latin typeface="Comic Sans MS" panose="030F0702030302020204" pitchFamily="66" charset="0"/>
              </a:rPr>
              <a:t>фразы.</a:t>
            </a:r>
            <a:endParaRPr lang="ru-RU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38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332656"/>
            <a:ext cx="3262787" cy="43204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3867894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0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3"/>
            <a:ext cx="7520940" cy="2232248"/>
          </a:xfrm>
        </p:spPr>
        <p:txBody>
          <a:bodyPr/>
          <a:lstStyle/>
          <a:p>
            <a:r>
              <a:rPr lang="ru-RU" dirty="0"/>
              <a:t>Ожидаемые результаты работы</a:t>
            </a:r>
            <a:r>
              <a:rPr lang="ru-RU" dirty="0" smtClean="0"/>
              <a:t>: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Улучшение </a:t>
            </a:r>
            <a:r>
              <a:rPr lang="ru-RU" dirty="0"/>
              <a:t>состояния дикции у </a:t>
            </a:r>
            <a:r>
              <a:rPr lang="ru-RU" dirty="0" smtClean="0"/>
              <a:t>детей;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Повышение интереса к устному народному творчеству;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Повышение </a:t>
            </a:r>
            <a:r>
              <a:rPr lang="ru-RU" dirty="0"/>
              <a:t>активности, заинтересованности, творческого участия</a:t>
            </a:r>
          </a:p>
          <a:p>
            <a:pPr marL="0" indent="0"/>
            <a:r>
              <a:rPr lang="ru-RU" dirty="0"/>
              <a:t>родителей в жизни своих детей</a:t>
            </a:r>
            <a:r>
              <a:rPr lang="ru-RU" dirty="0" smtClean="0"/>
              <a:t>;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045442"/>
            <a:ext cx="3456384" cy="4608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338184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8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42</TotalTime>
  <Words>202</Words>
  <Application>Microsoft Office PowerPoint</Application>
  <PresentationFormat>Экран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Углы</vt:lpstr>
      <vt:lpstr>Муниципальное бюджетное образовательное учреждение детский сад №55 г. тверь  Международный день скороговорок</vt:lpstr>
      <vt:lpstr>Презентация PowerPoint</vt:lpstr>
      <vt:lpstr>Цель : продолжить Формировать правильное произношение, артикуляцию; учить детей быстро и четко проговаривать труднопроизносимые слова и фразы.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детский сад №55  Международный день скороговорок</dc:title>
  <dc:creator>методист</dc:creator>
  <cp:lastModifiedBy>методист</cp:lastModifiedBy>
  <cp:revision>4</cp:revision>
  <dcterms:created xsi:type="dcterms:W3CDTF">2021-11-12T05:40:06Z</dcterms:created>
  <dcterms:modified xsi:type="dcterms:W3CDTF">2021-11-12T06:22:30Z</dcterms:modified>
</cp:coreProperties>
</file>