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/>
  <p:notesSz cx="6742112" cy="987266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XO Oriel"/>
              </a:rPr>
              <a:t>Для правки формата примечаний щёлкните мышью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5217441-28E5-4C0B-A30A-18F50358D259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3818880" y="9377280"/>
            <a:ext cx="2921400" cy="493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BA50F00-E7ED-410F-ADBC-65ACCE1C6CDE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sldImg"/>
          </p:nvPr>
        </p:nvSpPr>
        <p:spPr>
          <a:xfrm>
            <a:off x="905040" y="739800"/>
            <a:ext cx="4935240" cy="3703320"/>
          </a:xfrm>
          <a:prstGeom prst="rect">
            <a:avLst/>
          </a:prstGeom>
        </p:spPr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674280" y="4689360"/>
            <a:ext cx="5393160" cy="44424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ru-RU" sz="2000" spc="-1" strike="noStrike">
                <a:latin typeface="XO Oriel"/>
              </a:rPr>
              <a:t>Content Layouts</a:t>
            </a:r>
            <a:endParaRPr b="0" lang="ru-RU" sz="2000" spc="-1" strike="noStrike">
              <a:latin typeface="XO Orie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0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ru-RU" sz="3000" spc="-1" strike="noStrike" cap="small">
                <a:solidFill>
                  <a:srgbClr val="575f6d"/>
                </a:solidFill>
                <a:latin typeface="Century Schoolbook"/>
              </a:rPr>
              <a:t>Образец заголовка</a:t>
            </a:r>
            <a:endParaRPr b="0" lang="ru-RU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6680767-E7F2-4307-B998-623BE68383B9}" type="datetime1">
              <a:rPr b="0" lang="ru-RU" sz="1200" spc="-1" strike="noStrike">
                <a:solidFill>
                  <a:srgbClr val="575f6d"/>
                </a:solidFill>
                <a:latin typeface="Century Schoolbook"/>
              </a:rPr>
              <a:t>06.07.2023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DC300C2D-958E-4006-BB7B-25391FB78155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2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entury Schoolbook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00000"/>
                </a:solidFill>
                <a:latin typeface="Century Schoolbook"/>
              </a:rPr>
              <a:t>Четвёртый уровень структуры</a:t>
            </a:r>
            <a:endParaRPr b="0" lang="ru-RU" sz="16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entury Schoolbook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entury School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entury Schoolbook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entury School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entury Schoolbook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ru-RU" sz="3000" spc="-1" strike="noStrike" cap="small">
                <a:solidFill>
                  <a:srgbClr val="575f6d"/>
                </a:solidFill>
                <a:latin typeface="Century Schoolbook"/>
              </a:rPr>
              <a:t>Образец заголовка</a:t>
            </a:r>
            <a:endParaRPr b="0" lang="ru-RU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0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ru-RU" sz="2400" spc="-1" strike="noStrike">
                <a:solidFill>
                  <a:srgbClr val="000000"/>
                </a:solidFill>
                <a:latin typeface="Century Schoolbook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ru-RU" sz="2100" spc="-1" strike="noStrike">
                <a:solidFill>
                  <a:srgbClr val="000000"/>
                </a:solidFill>
                <a:latin typeface="Century Schoolbook"/>
              </a:rPr>
              <a:t>Второй уровень</a:t>
            </a:r>
            <a:endParaRPr b="0" lang="ru-RU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e07630"/>
              </a:buClr>
              <a:buSzPct val="60000"/>
              <a:buFont typeface="Wingdings" charset="2"/>
              <a:buChar char="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Третий уровень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fec2ae"/>
              </a:buClr>
              <a:buSzPct val="60000"/>
              <a:buFont typeface="Wingdings" charset="2"/>
              <a:buChar char="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bcc9e9"/>
              </a:buClr>
              <a:buSzPct val="68000"/>
              <a:buFont typeface="Wingdings 2" charset="2"/>
              <a:buChar char=""/>
            </a:pPr>
            <a:r>
              <a:rPr b="0" lang="ru-RU" sz="1600" spc="-1" strike="noStrike">
                <a:solidFill>
                  <a:srgbClr val="000000"/>
                </a:solidFill>
                <a:latin typeface="Century Schoolbook"/>
              </a:rPr>
              <a:t>Пятый уровень</a:t>
            </a:r>
            <a:endParaRPr b="0" lang="ru-RU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1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3EBCA6AB-2FB9-4740-B5A8-5CFE9F53C102}" type="datetime1">
              <a:rPr b="0" lang="ru-RU" sz="1200" spc="-1" strike="noStrike">
                <a:solidFill>
                  <a:srgbClr val="575f6d"/>
                </a:solidFill>
                <a:latin typeface="Century Schoolbook"/>
              </a:rPr>
              <a:t>06.07.2023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2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BEA40CD6-74A3-434A-B6D1-49B9D1695D59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73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ru-RU" sz="3000" spc="-1" strike="noStrike" cap="small">
                <a:solidFill>
                  <a:srgbClr val="575f6d"/>
                </a:solidFill>
                <a:latin typeface="Century Schoolbook"/>
              </a:rPr>
              <a:t>Образец заголовка</a:t>
            </a:r>
            <a:endParaRPr b="0" lang="ru-RU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7" name="PlaceHolder 8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B980D06-6530-471D-B3AD-FB3AA800945C}" type="datetime1">
              <a:rPr b="0" lang="ru-RU" sz="1200" spc="-1" strike="noStrike">
                <a:solidFill>
                  <a:srgbClr val="575f6d"/>
                </a:solidFill>
                <a:latin typeface="Century Schoolbook"/>
              </a:rPr>
              <a:t>06.07.2023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18" name="PlaceHolder 9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019B1215-0111-4E9A-B320-E751DD8C2B94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119" name="PlaceHolder 10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2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entury Schoolbook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00000"/>
                </a:solidFill>
                <a:latin typeface="Century Schoolbook"/>
              </a:rPr>
              <a:t>Четвёртый уровень структуры</a:t>
            </a:r>
            <a:endParaRPr b="0" lang="ru-RU" sz="16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entury Schoolbook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entury School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entury Schoolbook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entury School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entury Schoolbook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1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3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ru-RU" sz="3000" spc="-1" strike="noStrike" cap="small">
                <a:solidFill>
                  <a:srgbClr val="575f6d"/>
                </a:solidFill>
                <a:latin typeface="Century Schoolbook"/>
              </a:rPr>
              <a:t>Образец заголовка</a:t>
            </a:r>
            <a:endParaRPr b="0" lang="ru-RU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4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ru-RU" sz="2400" spc="-1" strike="noStrike">
                <a:solidFill>
                  <a:srgbClr val="000000"/>
                </a:solidFill>
                <a:latin typeface="Century Schoolbook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ru-RU" sz="2100" spc="-1" strike="noStrike">
                <a:solidFill>
                  <a:srgbClr val="000000"/>
                </a:solidFill>
                <a:latin typeface="Century Schoolbook"/>
              </a:rPr>
              <a:t>Второй уровень</a:t>
            </a:r>
            <a:endParaRPr b="0" lang="ru-RU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e07630"/>
              </a:buClr>
              <a:buSzPct val="60000"/>
              <a:buFont typeface="Wingdings" charset="2"/>
              <a:buChar char="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Третий уровень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fec2ae"/>
              </a:buClr>
              <a:buSzPct val="60000"/>
              <a:buFont typeface="Wingdings" charset="2"/>
              <a:buChar char=""/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bcc9e9"/>
              </a:buClr>
              <a:buSzPct val="68000"/>
              <a:buFont typeface="Wingdings 2" charset="2"/>
              <a:buChar char=""/>
            </a:pPr>
            <a:r>
              <a:rPr b="0" lang="ru-RU" sz="1600" spc="-1" strike="noStrike">
                <a:solidFill>
                  <a:srgbClr val="000000"/>
                </a:solidFill>
                <a:latin typeface="Century Schoolbook"/>
              </a:rPr>
              <a:t>Пятый уровень</a:t>
            </a:r>
            <a:endParaRPr b="0" lang="ru-RU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5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6C8D620B-791D-41B6-9740-70C23161ACE4}" type="datetime1">
              <a:rPr b="0" lang="ru-RU" sz="1200" spc="-1" strike="noStrike">
                <a:solidFill>
                  <a:srgbClr val="575f6d"/>
                </a:solidFill>
                <a:latin typeface="Century Schoolbook"/>
              </a:rPr>
              <a:t>06.07.2023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66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09D5A475-0076-411C-B4B7-A7A15C208CB5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167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ds-malyshok.ru/" TargetMode="External"/><Relationship Id="rId2" Type="http://schemas.openxmlformats.org/officeDocument/2006/relationships/hyperlink" Target="http://ds-malyshok.ru/" TargetMode="External"/><Relationship Id="rId3" Type="http://schemas.openxmlformats.org/officeDocument/2006/relationships/hyperlink" Target="http://ds-malyshok.ru/" TargetMode="External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2500200" y="1785960"/>
            <a:ext cx="6214680" cy="428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78000"/>
          </a:bodyPr>
          <a:p>
            <a:pPr algn="ctr">
              <a:lnSpc>
                <a:spcPct val="100000"/>
              </a:lnSpc>
            </a:pPr>
            <a:r>
              <a:rPr b="1" lang="ru-RU" sz="2000" spc="-1" strike="noStrike" cap="small">
                <a:solidFill>
                  <a:srgbClr val="9a3d01"/>
                </a:solidFill>
                <a:latin typeface="Times New Roman"/>
              </a:rPr>
              <a:t> </a:t>
            </a:r>
            <a:br/>
            <a:br/>
            <a:r>
              <a:rPr b="1" lang="ru-RU" sz="3600" spc="-1" strike="noStrike" cap="small">
                <a:solidFill>
                  <a:srgbClr val="9a3d01"/>
                </a:solidFill>
                <a:latin typeface="Georgia"/>
              </a:rPr>
              <a:t>Краткая презентация основной образовательной программы дошкольного образования</a:t>
            </a:r>
            <a:br/>
            <a:br/>
            <a:r>
              <a:rPr b="1" lang="ru-RU" sz="1800" spc="-1" strike="noStrike" cap="small">
                <a:solidFill>
                  <a:srgbClr val="000000"/>
                </a:solidFill>
                <a:latin typeface="Times New Roman"/>
              </a:rPr>
              <a:t>2023 г.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571760" y="571320"/>
            <a:ext cx="7357680" cy="1428480"/>
          </a:xfrm>
          <a:prstGeom prst="horizontalScroll">
            <a:avLst>
              <a:gd name="adj" fmla="val 12500"/>
            </a:avLst>
          </a:prstGeom>
          <a:noFill/>
          <a:ln w="158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Georgia"/>
              </a:rPr>
              <a:t>Муниципальное бюджетное дошкольное образовательное учреждение детский сад №55</a:t>
            </a:r>
            <a:endParaRPr b="0" lang="ru-RU" sz="20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Georgia"/>
              </a:rPr>
              <a:t>г. Тверь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4498920" y="443160"/>
            <a:ext cx="245160" cy="669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9a3d01"/>
                </a:solidFill>
                <a:latin typeface="Times New Roman"/>
              </a:rPr>
              <a:t> </a:t>
            </a:r>
            <a:endParaRPr b="0" lang="ru-RU" sz="20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XO Oriel"/>
            </a:endParaRPr>
          </a:p>
        </p:txBody>
      </p:sp>
    </p:spTree>
  </p:cSld>
  <p:transition spd="med">
    <p:wipe dir="r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648000" y="1080000"/>
            <a:ext cx="7488000" cy="501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99D05DF9-29B9-408D-AE44-A5717F51CDEB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576000" y="526680"/>
            <a:ext cx="7704000" cy="501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endParaRPr b="0" lang="ru-RU" sz="2000" spc="-1" strike="noStrike">
              <a:latin typeface="Times New Roman"/>
            </a:endParaRPr>
          </a:p>
          <a:p>
            <a:pPr algn="ctr"/>
            <a:r>
              <a:rPr b="1" lang="ru-RU" sz="2400" spc="-1" strike="noStrike">
                <a:latin typeface="Times New Roman"/>
              </a:rPr>
              <a:t>Программа определяет содержательные линии образовательной деятельности, реализуемые в детском саду по основным направлениям развития детей дошкольного возраста (социально-коммуникативного, познавательного, речевого, художественно-эстетического, физического развития).</a:t>
            </a:r>
            <a:endParaRPr b="0" lang="ru-RU" sz="2400" spc="-1" strike="noStrike">
              <a:latin typeface="Times New Roman"/>
            </a:endParaRPr>
          </a:p>
          <a:p>
            <a:pPr algn="ctr"/>
            <a:endParaRPr b="0" lang="ru-RU" sz="2400" spc="-1" strike="noStrike">
              <a:latin typeface="Times New Roman"/>
            </a:endParaRPr>
          </a:p>
          <a:p>
            <a:r>
              <a:rPr b="0" lang="ru-RU" sz="2000" spc="-1" strike="noStrike">
                <a:latin typeface="Times New Roman"/>
              </a:rPr>
              <a:t>     </a:t>
            </a:r>
            <a:r>
              <a:rPr b="0" lang="ru-RU" sz="2000" spc="-1" strike="noStrike">
                <a:latin typeface="Times New Roman"/>
              </a:rPr>
              <a:t>В каждой образовательной области сформулированы задачи и   содержание образовательной деятельности, предусмотренное для освоения в каждой возрастной группе детей в возрасте от 2 до 8 лет.</a:t>
            </a:r>
            <a:endParaRPr b="0" lang="ru-RU" sz="2000" spc="-1" strike="noStrike">
              <a:latin typeface="Times New Roman"/>
            </a:endParaRPr>
          </a:p>
          <a:p>
            <a:endParaRPr b="0" lang="ru-RU" sz="2000" spc="-1" strike="noStrike">
              <a:latin typeface="Times New Roman"/>
            </a:endParaRPr>
          </a:p>
          <a:p>
            <a:pPr algn="ctr"/>
            <a:r>
              <a:rPr b="0" lang="ru-RU" sz="2000" spc="-1" strike="noStrike">
                <a:latin typeface="Times New Roman"/>
              </a:rPr>
              <a:t> </a:t>
            </a:r>
            <a:r>
              <a:rPr b="0" lang="ru-RU" sz="2000" spc="-1" strike="noStrike">
                <a:latin typeface="Times New Roman"/>
              </a:rPr>
              <a:t>Представлены задачи воспитания, направленные на приобщение детей к ценностям российского народа, формирование у них ценностного отношения к окружающему миру.</a:t>
            </a:r>
            <a:endParaRPr b="0" lang="ru-RU" sz="2000" spc="-1" strike="noStrike">
              <a:latin typeface="Times New Roman"/>
            </a:endParaRPr>
          </a:p>
        </p:txBody>
      </p:sp>
    </p:spTree>
  </p:cSld>
  <p:transition spd="med">
    <p:wipe dir="r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28760" y="0"/>
            <a:ext cx="5500440" cy="67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br/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214200" y="928800"/>
            <a:ext cx="5357520" cy="5643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endParaRPr b="0" lang="ru-RU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18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B6A82325-5D7A-4B29-957D-42BDDF9FB2BB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219" name="TextShape 4"/>
          <p:cNvSpPr txBox="1"/>
          <p:nvPr/>
        </p:nvSpPr>
        <p:spPr>
          <a:xfrm>
            <a:off x="286200" y="864000"/>
            <a:ext cx="8425800" cy="4856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0" lang="ru-RU" sz="2400" spc="-1" strike="noStrike">
                <a:latin typeface="Times New Roman"/>
              </a:rPr>
              <a:t>Основная образовательная программа дошкольного образования разработана в соответствии с федеральным государственным образовательным стандартом дошкольного образования (утвержден приказом Минобрнауки России от 17 октября 2013 г. № 1155, зарегистрировано в Минюсте России 14 ноября 2013 г., регистрационный № 30384; в редакции приказа Минпросвещения России от 8 ноября 2022 г. № 955, зарегистрировано в Минюсте России 6 февраля 2023 г., регистрационный № 72264) </a:t>
            </a:r>
            <a:endParaRPr b="0" lang="ru-RU" sz="2400" spc="-1" strike="noStrike">
              <a:latin typeface="Times New Roman"/>
            </a:endParaRPr>
          </a:p>
          <a:p>
            <a:pPr algn="ctr"/>
            <a:r>
              <a:rPr b="0" lang="ru-RU" sz="2400" spc="-1" strike="noStrike">
                <a:latin typeface="Times New Roman"/>
              </a:rPr>
              <a:t>и федеральной образовательной программой дошкольного образования (утверждена приказом Минпросвещения России от 25 ноября 2022 г. № 1028, зарегистрировано в Минюсте России 28 декабря 2022 г., регистрационный № 71847)  </a:t>
            </a:r>
            <a:endParaRPr b="0" lang="ru-RU" sz="2400" spc="-1" strike="noStrike">
              <a:latin typeface="Times New Roman"/>
            </a:endParaRPr>
          </a:p>
        </p:txBody>
      </p:sp>
    </p:spTree>
  </p:cSld>
  <p:transition spd="med">
    <p:wipe dir="r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57200" y="274680"/>
            <a:ext cx="8186400" cy="653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43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 cap="small">
                <a:solidFill>
                  <a:srgbClr val="575f6d"/>
                </a:solidFill>
                <a:latin typeface="Times New Roman"/>
                <a:ea typeface="Times New Roman"/>
              </a:rPr>
              <a:t>Цели образовательной</a:t>
            </a:r>
            <a:r>
              <a:rPr b="1" lang="ru-RU" sz="3200" spc="-1" strike="noStrike" cap="small">
                <a:solidFill>
                  <a:srgbClr val="575f6d"/>
                </a:solidFill>
                <a:latin typeface="Georgia"/>
                <a:ea typeface="Bodoni MT"/>
              </a:rPr>
              <a:t> программы:</a:t>
            </a:r>
            <a:endParaRPr b="0" lang="ru-RU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A7059A05-E71C-44C8-A4FA-1B55A914927B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pic>
        <p:nvPicPr>
          <p:cNvPr id="222" name="Picture 2" descr=""/>
          <p:cNvPicPr/>
          <p:nvPr/>
        </p:nvPicPr>
        <p:blipFill>
          <a:blip r:embed="rId1"/>
          <a:stretch/>
        </p:blipFill>
        <p:spPr>
          <a:xfrm>
            <a:off x="642960" y="2143080"/>
            <a:ext cx="3041640" cy="2280960"/>
          </a:xfrm>
          <a:prstGeom prst="rect">
            <a:avLst/>
          </a:prstGeom>
          <a:ln>
            <a:noFill/>
          </a:ln>
        </p:spPr>
      </p:pic>
      <p:sp>
        <p:nvSpPr>
          <p:cNvPr id="223" name="TextShape 3"/>
          <p:cNvSpPr txBox="1"/>
          <p:nvPr/>
        </p:nvSpPr>
        <p:spPr>
          <a:xfrm>
            <a:off x="3888000" y="1152000"/>
            <a:ext cx="4536000" cy="489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0" lang="ru-RU" sz="2000" spc="-1" strike="noStrike">
                <a:latin typeface="Times New Roman"/>
              </a:rPr>
              <a:t>Целями Программы являются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</a:t>
            </a:r>
            <a:endParaRPr b="0" lang="ru-RU" sz="2000" spc="-1" strike="noStrike">
              <a:latin typeface="Times New Roman"/>
            </a:endParaRPr>
          </a:p>
        </p:txBody>
      </p:sp>
    </p:spTree>
  </p:cSld>
  <p:transition spd="med">
    <p:wipe dir="r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785880" y="428760"/>
            <a:ext cx="713880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47000"/>
          </a:bodyPr>
          <a:p>
            <a:pPr algn="ctr">
              <a:lnSpc>
                <a:spcPct val="100000"/>
              </a:lnSpc>
            </a:pPr>
            <a:r>
              <a:rPr b="1" lang="ru-RU" sz="2800" spc="-1" strike="noStrike" cap="small">
                <a:solidFill>
                  <a:srgbClr val="002060"/>
                </a:solidFill>
                <a:latin typeface="Century Schoolbook"/>
              </a:rPr>
              <a:t>Образовательная программа ДОО </a:t>
            </a:r>
            <a:br/>
            <a:r>
              <a:rPr b="1" lang="ru-RU" sz="2800" spc="-1" strike="noStrike" cap="small">
                <a:solidFill>
                  <a:srgbClr val="002060"/>
                </a:solidFill>
                <a:latin typeface="Century Schoolbook"/>
              </a:rPr>
              <a:t>включает три основных раздела: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25" name="CustomShape 2"/>
          <p:cNvSpPr/>
          <p:nvPr/>
        </p:nvSpPr>
        <p:spPr>
          <a:xfrm flipH="1" flipV="1" rot="16200000">
            <a:off x="3539880" y="1668960"/>
            <a:ext cx="978480" cy="755280"/>
          </a:xfrm>
          <a:prstGeom prst="rightArrow">
            <a:avLst>
              <a:gd name="adj1" fmla="val 46509"/>
              <a:gd name="adj2" fmla="val 42052"/>
            </a:avLst>
          </a:prstGeom>
          <a:gradFill rotWithShape="0">
            <a:gsLst>
              <a:gs pos="0">
                <a:srgbClr val="ffffff"/>
              </a:gs>
              <a:gs pos="100000">
                <a:srgbClr val="7598d9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26" name="Group 3"/>
          <p:cNvGrpSpPr/>
          <p:nvPr/>
        </p:nvGrpSpPr>
        <p:grpSpPr>
          <a:xfrm>
            <a:off x="1251720" y="5745600"/>
            <a:ext cx="167760" cy="167760"/>
            <a:chOff x="1251720" y="5745600"/>
            <a:chExt cx="167760" cy="167760"/>
          </a:xfrm>
        </p:grpSpPr>
        <p:sp>
          <p:nvSpPr>
            <p:cNvPr id="227" name="CustomShape 4"/>
            <p:cNvSpPr/>
            <p:nvPr/>
          </p:nvSpPr>
          <p:spPr>
            <a:xfrm>
              <a:off x="1251720" y="5745600"/>
              <a:ext cx="167760" cy="167760"/>
            </a:xfrm>
            <a:prstGeom prst="ellipse">
              <a:avLst/>
            </a:prstGeom>
            <a:gradFill rotWithShape="0">
              <a:gsLst>
                <a:gs pos="0">
                  <a:srgbClr val="bfc6d2"/>
                </a:gs>
                <a:gs pos="100000">
                  <a:srgbClr val="223864"/>
                </a:gs>
              </a:gsLst>
              <a:lin ang="2700000"/>
            </a:gradFill>
            <a:ln w="12600">
              <a:solidFill>
                <a:srgbClr val="f8f8f8"/>
              </a:solidFill>
              <a:round/>
            </a:ln>
            <a:effectLst>
              <a:outerShdw algn="ctr" dir="2700000" dist="35638" rotWithShape="0">
                <a:srgbClr val="1c1c1c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5"/>
            <p:cNvSpPr/>
            <p:nvPr/>
          </p:nvSpPr>
          <p:spPr>
            <a:xfrm>
              <a:off x="1265040" y="5759640"/>
              <a:ext cx="139680" cy="139680"/>
            </a:xfrm>
            <a:prstGeom prst="ellipse">
              <a:avLst/>
            </a:prstGeom>
            <a:gradFill rotWithShape="0">
              <a:gsLst>
                <a:gs pos="0">
                  <a:srgbClr val="fe8637"/>
                </a:gs>
                <a:gs pos="100000">
                  <a:srgbClr val="feb27f"/>
                </a:gs>
              </a:gsLst>
              <a:lin ang="27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29" name="CustomShape 6"/>
          <p:cNvSpPr/>
          <p:nvPr/>
        </p:nvSpPr>
        <p:spPr>
          <a:xfrm>
            <a:off x="857160" y="2500200"/>
            <a:ext cx="7272360" cy="912240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7"/>
          <p:cNvSpPr/>
          <p:nvPr/>
        </p:nvSpPr>
        <p:spPr>
          <a:xfrm>
            <a:off x="1500120" y="2709000"/>
            <a:ext cx="6383880" cy="58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90000"/>
              </a:lnSpc>
            </a:pPr>
            <a:r>
              <a:rPr b="1" lang="ru-RU" sz="3600" spc="-1" strike="noStrike">
                <a:solidFill>
                  <a:srgbClr val="002060"/>
                </a:solidFill>
                <a:latin typeface="Century Schoolbook"/>
              </a:rPr>
              <a:t>ЦЕЛЕВОЙ</a:t>
            </a:r>
            <a:endParaRPr b="0" lang="ru-RU" sz="3600" spc="-1" strike="noStrike">
              <a:latin typeface="XO Oriel"/>
            </a:endParaRPr>
          </a:p>
        </p:txBody>
      </p:sp>
      <p:sp>
        <p:nvSpPr>
          <p:cNvPr id="231" name="CustomShape 8"/>
          <p:cNvSpPr/>
          <p:nvPr/>
        </p:nvSpPr>
        <p:spPr>
          <a:xfrm flipV="1" rot="16200000">
            <a:off x="4213440" y="1667520"/>
            <a:ext cx="1079640" cy="755280"/>
          </a:xfrm>
          <a:prstGeom prst="rightArrow">
            <a:avLst>
              <a:gd name="adj1" fmla="val 46509"/>
              <a:gd name="adj2" fmla="val 42098"/>
            </a:avLst>
          </a:prstGeom>
          <a:gradFill rotWithShape="0">
            <a:gsLst>
              <a:gs pos="0">
                <a:srgbClr val="ffffff"/>
              </a:gs>
              <a:gs pos="100000">
                <a:srgbClr val="fe8637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9"/>
          <p:cNvSpPr/>
          <p:nvPr/>
        </p:nvSpPr>
        <p:spPr>
          <a:xfrm>
            <a:off x="785880" y="3929040"/>
            <a:ext cx="7272360" cy="912240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0"/>
          <p:cNvSpPr/>
          <p:nvPr/>
        </p:nvSpPr>
        <p:spPr>
          <a:xfrm>
            <a:off x="810720" y="5373360"/>
            <a:ext cx="7337160" cy="912240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1"/>
          <p:cNvSpPr/>
          <p:nvPr/>
        </p:nvSpPr>
        <p:spPr>
          <a:xfrm>
            <a:off x="1575720" y="4159080"/>
            <a:ext cx="6272640" cy="58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90000"/>
              </a:lnSpc>
            </a:pPr>
            <a:r>
              <a:rPr b="1" lang="ru-RU" sz="3600" spc="-1" strike="noStrike">
                <a:solidFill>
                  <a:srgbClr val="002060"/>
                </a:solidFill>
                <a:latin typeface="Century Schoolbook"/>
              </a:rPr>
              <a:t>СОДЕРЖАТЕЛЬНЫЙ</a:t>
            </a:r>
            <a:endParaRPr b="0" lang="ru-RU" sz="3600" spc="-1" strike="noStrike">
              <a:latin typeface="XO Oriel"/>
            </a:endParaRPr>
          </a:p>
        </p:txBody>
      </p:sp>
      <p:sp>
        <p:nvSpPr>
          <p:cNvPr id="235" name="CustomShape 12"/>
          <p:cNvSpPr/>
          <p:nvPr/>
        </p:nvSpPr>
        <p:spPr>
          <a:xfrm>
            <a:off x="1652040" y="5451120"/>
            <a:ext cx="6120360" cy="58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90000"/>
              </a:lnSpc>
            </a:pPr>
            <a:r>
              <a:rPr b="1" lang="ru-RU" sz="3600" spc="-1" strike="noStrike">
                <a:solidFill>
                  <a:srgbClr val="002060"/>
                </a:solidFill>
                <a:latin typeface="Century Schoolbook"/>
              </a:rPr>
              <a:t>ОРГАНИЗАЦИОННЫЙ</a:t>
            </a:r>
            <a:endParaRPr b="0" lang="ru-RU" sz="3600" spc="-1" strike="noStrike">
              <a:latin typeface="XO Oriel"/>
            </a:endParaRPr>
          </a:p>
        </p:txBody>
      </p:sp>
      <p:grpSp>
        <p:nvGrpSpPr>
          <p:cNvPr id="236" name="Group 13"/>
          <p:cNvGrpSpPr/>
          <p:nvPr/>
        </p:nvGrpSpPr>
        <p:grpSpPr>
          <a:xfrm>
            <a:off x="1257120" y="4389120"/>
            <a:ext cx="167760" cy="167760"/>
            <a:chOff x="1257120" y="4389120"/>
            <a:chExt cx="167760" cy="167760"/>
          </a:xfrm>
        </p:grpSpPr>
        <p:sp>
          <p:nvSpPr>
            <p:cNvPr id="237" name="CustomShape 14"/>
            <p:cNvSpPr/>
            <p:nvPr/>
          </p:nvSpPr>
          <p:spPr>
            <a:xfrm>
              <a:off x="1257120" y="4389120"/>
              <a:ext cx="167760" cy="167760"/>
            </a:xfrm>
            <a:prstGeom prst="ellipse">
              <a:avLst/>
            </a:prstGeom>
            <a:gradFill rotWithShape="0">
              <a:gsLst>
                <a:gs pos="0">
                  <a:srgbClr val="bfc6d2"/>
                </a:gs>
                <a:gs pos="100000">
                  <a:srgbClr val="223864"/>
                </a:gs>
              </a:gsLst>
              <a:lin ang="2700000"/>
            </a:gradFill>
            <a:ln w="12600">
              <a:solidFill>
                <a:srgbClr val="f8f8f8"/>
              </a:solidFill>
              <a:round/>
            </a:ln>
            <a:effectLst>
              <a:outerShdw algn="ctr" dir="2700000" dist="35638" rotWithShape="0">
                <a:srgbClr val="1c1c1c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CustomShape 15"/>
            <p:cNvSpPr/>
            <p:nvPr/>
          </p:nvSpPr>
          <p:spPr>
            <a:xfrm>
              <a:off x="1270440" y="4403520"/>
              <a:ext cx="139680" cy="139680"/>
            </a:xfrm>
            <a:prstGeom prst="ellipse">
              <a:avLst/>
            </a:prstGeom>
            <a:gradFill rotWithShape="0">
              <a:gsLst>
                <a:gs pos="0">
                  <a:srgbClr val="fe8637"/>
                </a:gs>
                <a:gs pos="100000">
                  <a:srgbClr val="feb27f"/>
                </a:gs>
              </a:gsLst>
              <a:lin ang="27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9" name="Group 16"/>
          <p:cNvGrpSpPr/>
          <p:nvPr/>
        </p:nvGrpSpPr>
        <p:grpSpPr>
          <a:xfrm>
            <a:off x="1187640" y="2827440"/>
            <a:ext cx="167760" cy="167760"/>
            <a:chOff x="1187640" y="2827440"/>
            <a:chExt cx="167760" cy="167760"/>
          </a:xfrm>
        </p:grpSpPr>
        <p:sp>
          <p:nvSpPr>
            <p:cNvPr id="240" name="CustomShape 17"/>
            <p:cNvSpPr/>
            <p:nvPr/>
          </p:nvSpPr>
          <p:spPr>
            <a:xfrm>
              <a:off x="1187640" y="2827440"/>
              <a:ext cx="167760" cy="167760"/>
            </a:xfrm>
            <a:prstGeom prst="ellipse">
              <a:avLst/>
            </a:prstGeom>
            <a:gradFill rotWithShape="0">
              <a:gsLst>
                <a:gs pos="0">
                  <a:srgbClr val="bfc6d2"/>
                </a:gs>
                <a:gs pos="100000">
                  <a:srgbClr val="223864"/>
                </a:gs>
              </a:gsLst>
              <a:lin ang="2700000"/>
            </a:gradFill>
            <a:ln w="12600">
              <a:solidFill>
                <a:srgbClr val="f8f8f8"/>
              </a:solidFill>
              <a:round/>
            </a:ln>
            <a:effectLst>
              <a:outerShdw algn="ctr" dir="2700000" dist="35638" rotWithShape="0">
                <a:srgbClr val="1c1c1c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41" name="CustomShape 18"/>
            <p:cNvSpPr/>
            <p:nvPr/>
          </p:nvSpPr>
          <p:spPr>
            <a:xfrm>
              <a:off x="1200960" y="2841480"/>
              <a:ext cx="139680" cy="139680"/>
            </a:xfrm>
            <a:prstGeom prst="ellipse">
              <a:avLst/>
            </a:prstGeom>
            <a:gradFill rotWithShape="0">
              <a:gsLst>
                <a:gs pos="0">
                  <a:srgbClr val="fe8637"/>
                </a:gs>
                <a:gs pos="100000">
                  <a:srgbClr val="feb27f"/>
                </a:gs>
              </a:gsLst>
              <a:lin ang="27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ransition spd="med">
    <p:wipe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864000" y="274680"/>
            <a:ext cx="727200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47000"/>
          </a:bodyPr>
          <a:p>
            <a:pPr algn="ctr">
              <a:lnSpc>
                <a:spcPct val="100000"/>
              </a:lnSpc>
            </a:pPr>
            <a:r>
              <a:rPr b="1" lang="ru-RU" sz="2800" spc="-1" strike="noStrike" cap="small">
                <a:solidFill>
                  <a:srgbClr val="000099"/>
                </a:solidFill>
                <a:latin typeface="Century Schoolbook"/>
              </a:rPr>
              <a:t>Образовательные области, обеспечивающие разностороннее развитие детей 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2843280" y="1844640"/>
            <a:ext cx="3585960" cy="71892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Физическое развитие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000760" y="4786200"/>
            <a:ext cx="2928600" cy="122364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Художественно-</a:t>
            </a:r>
            <a:endParaRPr b="0" lang="ru-RU" sz="24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эстетическое </a:t>
            </a:r>
            <a:endParaRPr b="0" lang="ru-RU" sz="24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развитие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5143680" y="3071880"/>
            <a:ext cx="3446280" cy="121392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entury Schoolbook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Познавательное </a:t>
            </a:r>
            <a:endParaRPr b="0" lang="ru-RU" sz="24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развитие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1857240" y="4714920"/>
            <a:ext cx="2592000" cy="128556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Речевое </a:t>
            </a:r>
            <a:endParaRPr b="0" lang="ru-RU" sz="24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развитие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285840" y="3071880"/>
            <a:ext cx="3357360" cy="122040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Социально-</a:t>
            </a:r>
            <a:endParaRPr b="0" lang="ru-RU" sz="24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коммуникативное </a:t>
            </a:r>
            <a:endParaRPr b="0" lang="ru-RU" sz="24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развитие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248" name="CustomShape 7"/>
          <p:cNvSpPr/>
          <p:nvPr/>
        </p:nvSpPr>
        <p:spPr>
          <a:xfrm flipV="1" rot="10800000">
            <a:off x="2843280" y="3071160"/>
            <a:ext cx="878400" cy="867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8"/>
          <p:cNvSpPr/>
          <p:nvPr/>
        </p:nvSpPr>
        <p:spPr>
          <a:xfrm rot="5400000">
            <a:off x="4636800" y="2563920"/>
            <a:ext cx="108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9"/>
          <p:cNvSpPr/>
          <p:nvPr/>
        </p:nvSpPr>
        <p:spPr>
          <a:xfrm>
            <a:off x="6429240" y="2204280"/>
            <a:ext cx="437040" cy="867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10"/>
          <p:cNvSpPr/>
          <p:nvPr/>
        </p:nvSpPr>
        <p:spPr>
          <a:xfrm flipH="1" rot="16200000">
            <a:off x="2035440" y="4321800"/>
            <a:ext cx="428400" cy="356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11"/>
          <p:cNvSpPr/>
          <p:nvPr/>
        </p:nvSpPr>
        <p:spPr>
          <a:xfrm>
            <a:off x="4429080" y="5286240"/>
            <a:ext cx="571320" cy="111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12"/>
          <p:cNvSpPr/>
          <p:nvPr/>
        </p:nvSpPr>
        <p:spPr>
          <a:xfrm flipV="1">
            <a:off x="6858000" y="4286160"/>
            <a:ext cx="571320" cy="49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wipe dir="r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Picture 2" descr=""/>
          <p:cNvPicPr/>
          <p:nvPr/>
        </p:nvPicPr>
        <p:blipFill>
          <a:blip r:embed="rId1"/>
          <a:stretch/>
        </p:blipFill>
        <p:spPr>
          <a:xfrm>
            <a:off x="3024000" y="3906000"/>
            <a:ext cx="3240000" cy="2430000"/>
          </a:xfrm>
          <a:prstGeom prst="rect">
            <a:avLst/>
          </a:prstGeom>
          <a:ln>
            <a:noFill/>
          </a:ln>
        </p:spPr>
      </p:pic>
      <p:sp>
        <p:nvSpPr>
          <p:cNvPr id="255" name="TextShape 1"/>
          <p:cNvSpPr txBox="1"/>
          <p:nvPr/>
        </p:nvSpPr>
        <p:spPr>
          <a:xfrm>
            <a:off x="1008000" y="504000"/>
            <a:ext cx="6984000" cy="403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При разработке Программы учитывались следующие значимые характеристики: географическое месторасположение; климатические условия; социокультурная среда; национально-культурные особенности региона; религии города Твери; контингент воспитанников; характеристики особенностей развития детей раннего и дошкольного возраста.</a:t>
            </a:r>
            <a:br/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ransition spd="med">
    <p:wipe dir="r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457200" y="274680"/>
            <a:ext cx="7686360" cy="123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 cap="small">
                <a:solidFill>
                  <a:srgbClr val="575f6d"/>
                </a:solidFill>
                <a:latin typeface="Century Schoolbook"/>
              </a:rPr>
              <a:t>Контактная информация: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457200" y="2088000"/>
            <a:ext cx="7972200" cy="438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latin typeface="Century Schoolbook"/>
              </a:rPr>
              <a:t>Юридический и почтовый адрес:</a:t>
            </a:r>
            <a:r>
              <a:rPr b="0" lang="ru-RU" sz="2800" spc="-1" strike="noStrike">
                <a:solidFill>
                  <a:srgbClr val="000000"/>
                </a:solidFill>
                <a:latin typeface="Century Schoolbook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0" lang="ru-RU" sz="2800" spc="-1" strike="noStrike">
                <a:solidFill>
                  <a:srgbClr val="000000"/>
                </a:solidFill>
                <a:latin typeface="Century Schoolbook"/>
              </a:rPr>
              <a:t>170043 г. Тверь ул. Королёва, д.6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0" lang="ru-RU" sz="2800" spc="-1" strike="noStrike">
                <a:solidFill>
                  <a:srgbClr val="000000"/>
                </a:solidFill>
                <a:latin typeface="Century Schoolbook"/>
              </a:rPr>
              <a:t>Телефон: 8 4822 51 66 00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1" lang="ru-RU" sz="28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latin typeface="Century Schoolbook"/>
              </a:rPr>
              <a:t>E-mail: ds55@detsad.tver.ru</a:t>
            </a:r>
            <a:r>
              <a:rPr b="0" lang="ru-RU" sz="2800" spc="-1" strike="noStrike">
                <a:solidFill>
                  <a:srgbClr val="000000"/>
                </a:solidFill>
                <a:latin typeface="Century Schoolbook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1" lang="ru-RU" sz="28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latin typeface="Century Schoolbook"/>
              </a:rPr>
              <a:t>Информационный сайт ДОУ: 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1" lang="ru-RU" sz="2800" spc="-1" strike="noStrike" u="sng">
                <a:solidFill>
                  <a:srgbClr val="d2611c"/>
                </a:solidFill>
                <a:uFillTx/>
                <a:latin typeface="Century Schoolbook"/>
                <a:hlinkClick r:id="rId1"/>
              </a:rPr>
              <a:t> </a:t>
            </a:r>
            <a:r>
              <a:rPr b="0" lang="ru-RU" sz="2800" spc="-1" strike="noStrike" u="sng">
                <a:solidFill>
                  <a:srgbClr val="d2611c"/>
                </a:solidFill>
                <a:uFillTx/>
                <a:latin typeface="Century Schoolbook"/>
                <a:hlinkClick r:id="rId2"/>
              </a:rPr>
              <a:t>http</a:t>
            </a:r>
            <a:r>
              <a:rPr b="0" lang="ru-RU" sz="2800" spc="-1" strike="noStrike" u="sng">
                <a:solidFill>
                  <a:srgbClr val="d2611c"/>
                </a:solidFill>
                <a:uFillTx/>
                <a:latin typeface="Century Schoolbook"/>
                <a:hlinkClick r:id="rId3"/>
              </a:rPr>
              <a:t>://</a:t>
            </a:r>
            <a:r>
              <a:rPr b="0" lang="ru-RU" sz="2800" spc="-1" strike="noStrike" u="sng">
                <a:solidFill>
                  <a:srgbClr val="d2611c"/>
                </a:solidFill>
                <a:uFillTx/>
                <a:latin typeface="Century Schoolbook"/>
              </a:rPr>
              <a:t>ds55detsad.tver.ru</a:t>
            </a: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endParaRPr b="0" lang="ru-RU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779BEC4A-B51E-4A27-9816-5D85722BB7C1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transition spd="med">
    <p:wipe dir="r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467640" y="1872000"/>
            <a:ext cx="8229240" cy="374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 cap="small">
                <a:solidFill>
                  <a:srgbClr val="575f6d"/>
                </a:solidFill>
                <a:latin typeface="Georgia"/>
              </a:rPr>
              <a:t>Спасибо за внимание!</a:t>
            </a:r>
            <a:br/>
            <a:br/>
            <a:br/>
            <a:br/>
            <a:r>
              <a:rPr b="0" lang="ru-RU" sz="1800" spc="-1" strike="noStrike" cap="small">
                <a:solidFill>
                  <a:srgbClr val="575f6d"/>
                </a:solidFill>
                <a:latin typeface="Times New Roman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F4449DBA-2021-4924-9D9A-F1BF7D43629C}" type="slidenum">
              <a:rPr b="1" lang="ru-RU" sz="1400" spc="-1" strike="noStrike">
                <a:solidFill>
                  <a:srgbClr val="ffffff"/>
                </a:solidFill>
                <a:latin typeface="Century Schoolbook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</TotalTime>
  <Application>Редактор_презентаций/2020.01.0.0$Windows_x86 LibreOffice_project/fcee038fb20bba297d0b245377617f892a839fd9</Application>
  <Words>2424</Words>
  <Paragraphs>229</Paragraphs>
  <Company>Reanimator Extreme Edition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2013-12-24T12:41:12Z</dcterms:created>
  <dc:creator>Оксана Миляхова</dc:creator>
  <dc:description/>
  <dc:language>ru-RU</dc:language>
  <cp:lastModifiedBy/>
  <cp:lastPrinted>2023-07-06T15:36:29Z</cp:lastPrinted>
  <dcterms:modified xsi:type="dcterms:W3CDTF">2023-07-06T15:37:53Z</dcterms:modified>
  <cp:revision>152</cp:revision>
  <dc:subject/>
  <dc:title>МАЛЫШОК ООП ДОО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Reanimator Extreme Edition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23</vt:i4>
  </property>
</Properties>
</file>